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155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4F6252-FDC9-4C6E-AF33-0541C2E4955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F495585B-9A1B-4F63-91FE-1B6A025B690B}">
      <dgm:prSet phldrT="[Text]"/>
      <dgm:spPr/>
      <dgm:t>
        <a:bodyPr/>
        <a:lstStyle/>
        <a:p>
          <a:r>
            <a:rPr lang="en-IN" dirty="0"/>
            <a:t>Convolution</a:t>
          </a:r>
          <a:endParaRPr lang="en-US" dirty="0"/>
        </a:p>
      </dgm:t>
    </dgm:pt>
    <dgm:pt modelId="{F4C14546-C58E-4D2A-A9F8-7D76E9CF6391}" type="parTrans" cxnId="{0C3A3B56-F436-40EB-A898-BCB1CD39ECE7}">
      <dgm:prSet/>
      <dgm:spPr/>
      <dgm:t>
        <a:bodyPr/>
        <a:lstStyle/>
        <a:p>
          <a:endParaRPr lang="en-US"/>
        </a:p>
      </dgm:t>
    </dgm:pt>
    <dgm:pt modelId="{4CA16072-9DAA-47AB-AC41-AB1BEB0CB61F}" type="sibTrans" cxnId="{0C3A3B56-F436-40EB-A898-BCB1CD39ECE7}">
      <dgm:prSet/>
      <dgm:spPr/>
      <dgm:t>
        <a:bodyPr/>
        <a:lstStyle/>
        <a:p>
          <a:endParaRPr lang="en-US"/>
        </a:p>
      </dgm:t>
    </dgm:pt>
    <dgm:pt modelId="{DC72782D-AFB7-476C-BF33-1799879C1608}">
      <dgm:prSet phldrT="[Text]"/>
      <dgm:spPr/>
      <dgm:t>
        <a:bodyPr/>
        <a:lstStyle/>
        <a:p>
          <a:r>
            <a:rPr lang="en-IN" dirty="0"/>
            <a:t>Max pooling</a:t>
          </a:r>
          <a:endParaRPr lang="en-US" dirty="0"/>
        </a:p>
      </dgm:t>
    </dgm:pt>
    <dgm:pt modelId="{3B1C3F07-EC3D-4EF6-A1B1-13F8F39E6E1D}" type="parTrans" cxnId="{F61C0290-94A0-4D5B-88FA-0D57BA1F0928}">
      <dgm:prSet/>
      <dgm:spPr/>
      <dgm:t>
        <a:bodyPr/>
        <a:lstStyle/>
        <a:p>
          <a:endParaRPr lang="en-US"/>
        </a:p>
      </dgm:t>
    </dgm:pt>
    <dgm:pt modelId="{A41ACACA-FBF5-4515-A1AE-A09700177086}" type="sibTrans" cxnId="{F61C0290-94A0-4D5B-88FA-0D57BA1F0928}">
      <dgm:prSet/>
      <dgm:spPr/>
      <dgm:t>
        <a:bodyPr/>
        <a:lstStyle/>
        <a:p>
          <a:endParaRPr lang="en-US"/>
        </a:p>
      </dgm:t>
    </dgm:pt>
    <dgm:pt modelId="{A510232A-650D-4426-8ACB-F61EC4C6EB19}">
      <dgm:prSet phldrT="[Text]"/>
      <dgm:spPr/>
      <dgm:t>
        <a:bodyPr/>
        <a:lstStyle/>
        <a:p>
          <a:r>
            <a:rPr lang="en-IN" dirty="0"/>
            <a:t>Flattening</a:t>
          </a:r>
          <a:endParaRPr lang="en-US" dirty="0"/>
        </a:p>
      </dgm:t>
    </dgm:pt>
    <dgm:pt modelId="{0154D39D-DCDF-4FD0-BC1C-74F79A89CDBD}" type="parTrans" cxnId="{6ECEDEF0-BED8-44EB-9519-4CEA07CD1DCF}">
      <dgm:prSet/>
      <dgm:spPr/>
      <dgm:t>
        <a:bodyPr/>
        <a:lstStyle/>
        <a:p>
          <a:endParaRPr lang="en-US"/>
        </a:p>
      </dgm:t>
    </dgm:pt>
    <dgm:pt modelId="{101EC796-138C-4285-8517-4C2A27B96FA7}" type="sibTrans" cxnId="{6ECEDEF0-BED8-44EB-9519-4CEA07CD1DCF}">
      <dgm:prSet/>
      <dgm:spPr/>
      <dgm:t>
        <a:bodyPr/>
        <a:lstStyle/>
        <a:p>
          <a:endParaRPr lang="en-US"/>
        </a:p>
      </dgm:t>
    </dgm:pt>
    <dgm:pt modelId="{CDE0BC22-C81D-45FF-BE26-1EFB9E7B6ADC}">
      <dgm:prSet phldrT="[Text]"/>
      <dgm:spPr/>
      <dgm:t>
        <a:bodyPr/>
        <a:lstStyle/>
        <a:p>
          <a:r>
            <a:rPr lang="en-IN" dirty="0"/>
            <a:t>Full connection</a:t>
          </a:r>
          <a:endParaRPr lang="en-US" dirty="0"/>
        </a:p>
      </dgm:t>
    </dgm:pt>
    <dgm:pt modelId="{551A9C2C-9D25-40B2-83FF-0D68BB42F020}" type="parTrans" cxnId="{E0157B3A-5F23-4054-B11A-D01BD686A5BA}">
      <dgm:prSet/>
      <dgm:spPr/>
      <dgm:t>
        <a:bodyPr/>
        <a:lstStyle/>
        <a:p>
          <a:endParaRPr lang="en-US"/>
        </a:p>
      </dgm:t>
    </dgm:pt>
    <dgm:pt modelId="{BD6F0F04-C202-4C42-84FA-C0740A391ECF}" type="sibTrans" cxnId="{E0157B3A-5F23-4054-B11A-D01BD686A5BA}">
      <dgm:prSet/>
      <dgm:spPr/>
      <dgm:t>
        <a:bodyPr/>
        <a:lstStyle/>
        <a:p>
          <a:endParaRPr lang="en-US"/>
        </a:p>
      </dgm:t>
    </dgm:pt>
    <dgm:pt modelId="{5C0CE76C-A149-4B32-942C-554717E90074}" type="pres">
      <dgm:prSet presAssocID="{774F6252-FDC9-4C6E-AF33-0541C2E49551}" presName="Name0" presStyleCnt="0">
        <dgm:presLayoutVars>
          <dgm:dir/>
          <dgm:animLvl val="lvl"/>
          <dgm:resizeHandles val="exact"/>
        </dgm:presLayoutVars>
      </dgm:prSet>
      <dgm:spPr/>
    </dgm:pt>
    <dgm:pt modelId="{16FD43FD-0319-4D8C-A8F5-903E868C547D}" type="pres">
      <dgm:prSet presAssocID="{F495585B-9A1B-4F63-91FE-1B6A025B690B}" presName="Name8" presStyleCnt="0"/>
      <dgm:spPr/>
    </dgm:pt>
    <dgm:pt modelId="{BBC169EE-2497-4119-A21F-C357D326028B}" type="pres">
      <dgm:prSet presAssocID="{F495585B-9A1B-4F63-91FE-1B6A025B690B}" presName="level" presStyleLbl="node1" presStyleIdx="0" presStyleCnt="4" custScaleX="109373" custScaleY="122857">
        <dgm:presLayoutVars>
          <dgm:chMax val="1"/>
          <dgm:bulletEnabled val="1"/>
        </dgm:presLayoutVars>
      </dgm:prSet>
      <dgm:spPr/>
    </dgm:pt>
    <dgm:pt modelId="{A47D2A40-D639-4DE1-B57E-AFBEDFD7F9A8}" type="pres">
      <dgm:prSet presAssocID="{F495585B-9A1B-4F63-91FE-1B6A025B690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069AB72-39BA-44CC-80BA-B66AECAF4D14}" type="pres">
      <dgm:prSet presAssocID="{DC72782D-AFB7-476C-BF33-1799879C1608}" presName="Name8" presStyleCnt="0"/>
      <dgm:spPr/>
    </dgm:pt>
    <dgm:pt modelId="{7DC597DA-5221-4ED7-9E37-EDB534AA6924}" type="pres">
      <dgm:prSet presAssocID="{DC72782D-AFB7-476C-BF33-1799879C1608}" presName="level" presStyleLbl="node1" presStyleIdx="1" presStyleCnt="4">
        <dgm:presLayoutVars>
          <dgm:chMax val="1"/>
          <dgm:bulletEnabled val="1"/>
        </dgm:presLayoutVars>
      </dgm:prSet>
      <dgm:spPr/>
    </dgm:pt>
    <dgm:pt modelId="{A60104B6-B6BF-4D41-B55B-5281837D2309}" type="pres">
      <dgm:prSet presAssocID="{DC72782D-AFB7-476C-BF33-1799879C160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10AB4F1-E073-434A-AC98-28EDCA7287EA}" type="pres">
      <dgm:prSet presAssocID="{A510232A-650D-4426-8ACB-F61EC4C6EB19}" presName="Name8" presStyleCnt="0"/>
      <dgm:spPr/>
    </dgm:pt>
    <dgm:pt modelId="{D70E6A4F-CDCB-49ED-8163-B2670F344D67}" type="pres">
      <dgm:prSet presAssocID="{A510232A-650D-4426-8ACB-F61EC4C6EB19}" presName="level" presStyleLbl="node1" presStyleIdx="2" presStyleCnt="4">
        <dgm:presLayoutVars>
          <dgm:chMax val="1"/>
          <dgm:bulletEnabled val="1"/>
        </dgm:presLayoutVars>
      </dgm:prSet>
      <dgm:spPr/>
    </dgm:pt>
    <dgm:pt modelId="{816205AB-0714-4A90-9B23-37C38411AF47}" type="pres">
      <dgm:prSet presAssocID="{A510232A-650D-4426-8ACB-F61EC4C6EB1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FC18E22-AF3A-4F5F-B978-1EB14CB81164}" type="pres">
      <dgm:prSet presAssocID="{CDE0BC22-C81D-45FF-BE26-1EFB9E7B6ADC}" presName="Name8" presStyleCnt="0"/>
      <dgm:spPr/>
    </dgm:pt>
    <dgm:pt modelId="{622060F0-59B2-45EA-9EB7-17FC6A04115A}" type="pres">
      <dgm:prSet presAssocID="{CDE0BC22-C81D-45FF-BE26-1EFB9E7B6ADC}" presName="level" presStyleLbl="node1" presStyleIdx="3" presStyleCnt="4">
        <dgm:presLayoutVars>
          <dgm:chMax val="1"/>
          <dgm:bulletEnabled val="1"/>
        </dgm:presLayoutVars>
      </dgm:prSet>
      <dgm:spPr/>
    </dgm:pt>
    <dgm:pt modelId="{F644B4B0-96DA-474B-A565-B5742C7F4193}" type="pres">
      <dgm:prSet presAssocID="{CDE0BC22-C81D-45FF-BE26-1EFB9E7B6ADC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5DB0B18-9418-41CF-83AE-436E067942DC}" type="presOf" srcId="{A510232A-650D-4426-8ACB-F61EC4C6EB19}" destId="{816205AB-0714-4A90-9B23-37C38411AF47}" srcOrd="1" destOrd="0" presId="urn:microsoft.com/office/officeart/2005/8/layout/pyramid1"/>
    <dgm:cxn modelId="{E0157B3A-5F23-4054-B11A-D01BD686A5BA}" srcId="{774F6252-FDC9-4C6E-AF33-0541C2E49551}" destId="{CDE0BC22-C81D-45FF-BE26-1EFB9E7B6ADC}" srcOrd="3" destOrd="0" parTransId="{551A9C2C-9D25-40B2-83FF-0D68BB42F020}" sibTransId="{BD6F0F04-C202-4C42-84FA-C0740A391ECF}"/>
    <dgm:cxn modelId="{B82ADB62-5CEE-44F6-8925-AB6F78CEBBFB}" type="presOf" srcId="{774F6252-FDC9-4C6E-AF33-0541C2E49551}" destId="{5C0CE76C-A149-4B32-942C-554717E90074}" srcOrd="0" destOrd="0" presId="urn:microsoft.com/office/officeart/2005/8/layout/pyramid1"/>
    <dgm:cxn modelId="{D9F79B72-DF5E-4B5D-8B03-A356459F2EFD}" type="presOf" srcId="{DC72782D-AFB7-476C-BF33-1799879C1608}" destId="{7DC597DA-5221-4ED7-9E37-EDB534AA6924}" srcOrd="0" destOrd="0" presId="urn:microsoft.com/office/officeart/2005/8/layout/pyramid1"/>
    <dgm:cxn modelId="{11E3AD73-7265-41BF-91C8-7A10F881B41A}" type="presOf" srcId="{F495585B-9A1B-4F63-91FE-1B6A025B690B}" destId="{A47D2A40-D639-4DE1-B57E-AFBEDFD7F9A8}" srcOrd="1" destOrd="0" presId="urn:microsoft.com/office/officeart/2005/8/layout/pyramid1"/>
    <dgm:cxn modelId="{0C3A3B56-F436-40EB-A898-BCB1CD39ECE7}" srcId="{774F6252-FDC9-4C6E-AF33-0541C2E49551}" destId="{F495585B-9A1B-4F63-91FE-1B6A025B690B}" srcOrd="0" destOrd="0" parTransId="{F4C14546-C58E-4D2A-A9F8-7D76E9CF6391}" sibTransId="{4CA16072-9DAA-47AB-AC41-AB1BEB0CB61F}"/>
    <dgm:cxn modelId="{0937EA7E-81F7-4F73-8D31-EE81FFFBF0E9}" type="presOf" srcId="{CDE0BC22-C81D-45FF-BE26-1EFB9E7B6ADC}" destId="{F644B4B0-96DA-474B-A565-B5742C7F4193}" srcOrd="1" destOrd="0" presId="urn:microsoft.com/office/officeart/2005/8/layout/pyramid1"/>
    <dgm:cxn modelId="{F61C0290-94A0-4D5B-88FA-0D57BA1F0928}" srcId="{774F6252-FDC9-4C6E-AF33-0541C2E49551}" destId="{DC72782D-AFB7-476C-BF33-1799879C1608}" srcOrd="1" destOrd="0" parTransId="{3B1C3F07-EC3D-4EF6-A1B1-13F8F39E6E1D}" sibTransId="{A41ACACA-FBF5-4515-A1AE-A09700177086}"/>
    <dgm:cxn modelId="{F78ABE98-574D-43BF-A5FE-DB9B59266EFE}" type="presOf" srcId="{CDE0BC22-C81D-45FF-BE26-1EFB9E7B6ADC}" destId="{622060F0-59B2-45EA-9EB7-17FC6A04115A}" srcOrd="0" destOrd="0" presId="urn:microsoft.com/office/officeart/2005/8/layout/pyramid1"/>
    <dgm:cxn modelId="{B7B6FD98-7C15-4CB3-8AA3-45FC799B5F11}" type="presOf" srcId="{F495585B-9A1B-4F63-91FE-1B6A025B690B}" destId="{BBC169EE-2497-4119-A21F-C357D326028B}" srcOrd="0" destOrd="0" presId="urn:microsoft.com/office/officeart/2005/8/layout/pyramid1"/>
    <dgm:cxn modelId="{ED37D9B9-D0F7-4E26-BCFB-67C67CF14322}" type="presOf" srcId="{DC72782D-AFB7-476C-BF33-1799879C1608}" destId="{A60104B6-B6BF-4D41-B55B-5281837D2309}" srcOrd="1" destOrd="0" presId="urn:microsoft.com/office/officeart/2005/8/layout/pyramid1"/>
    <dgm:cxn modelId="{67F33ECF-5BE2-4789-9579-4B0FB7C2A411}" type="presOf" srcId="{A510232A-650D-4426-8ACB-F61EC4C6EB19}" destId="{D70E6A4F-CDCB-49ED-8163-B2670F344D67}" srcOrd="0" destOrd="0" presId="urn:microsoft.com/office/officeart/2005/8/layout/pyramid1"/>
    <dgm:cxn modelId="{6ECEDEF0-BED8-44EB-9519-4CEA07CD1DCF}" srcId="{774F6252-FDC9-4C6E-AF33-0541C2E49551}" destId="{A510232A-650D-4426-8ACB-F61EC4C6EB19}" srcOrd="2" destOrd="0" parTransId="{0154D39D-DCDF-4FD0-BC1C-74F79A89CDBD}" sibTransId="{101EC796-138C-4285-8517-4C2A27B96FA7}"/>
    <dgm:cxn modelId="{8448E1C2-528C-45D6-B5A8-DE7E3EAC11B3}" type="presParOf" srcId="{5C0CE76C-A149-4B32-942C-554717E90074}" destId="{16FD43FD-0319-4D8C-A8F5-903E868C547D}" srcOrd="0" destOrd="0" presId="urn:microsoft.com/office/officeart/2005/8/layout/pyramid1"/>
    <dgm:cxn modelId="{1CC034C0-53C3-4918-8CD2-DF51247CAD47}" type="presParOf" srcId="{16FD43FD-0319-4D8C-A8F5-903E868C547D}" destId="{BBC169EE-2497-4119-A21F-C357D326028B}" srcOrd="0" destOrd="0" presId="urn:microsoft.com/office/officeart/2005/8/layout/pyramid1"/>
    <dgm:cxn modelId="{7FFC64D3-C052-4A17-975F-9C20364BFDF3}" type="presParOf" srcId="{16FD43FD-0319-4D8C-A8F5-903E868C547D}" destId="{A47D2A40-D639-4DE1-B57E-AFBEDFD7F9A8}" srcOrd="1" destOrd="0" presId="urn:microsoft.com/office/officeart/2005/8/layout/pyramid1"/>
    <dgm:cxn modelId="{1FF5EC8D-2628-4B52-9C1E-F2A9B70EC462}" type="presParOf" srcId="{5C0CE76C-A149-4B32-942C-554717E90074}" destId="{0069AB72-39BA-44CC-80BA-B66AECAF4D14}" srcOrd="1" destOrd="0" presId="urn:microsoft.com/office/officeart/2005/8/layout/pyramid1"/>
    <dgm:cxn modelId="{03FB3622-571C-4B68-B24D-684DE28C3FFC}" type="presParOf" srcId="{0069AB72-39BA-44CC-80BA-B66AECAF4D14}" destId="{7DC597DA-5221-4ED7-9E37-EDB534AA6924}" srcOrd="0" destOrd="0" presId="urn:microsoft.com/office/officeart/2005/8/layout/pyramid1"/>
    <dgm:cxn modelId="{9D1B3A89-3749-4C26-9EC4-3DC6E5F2755E}" type="presParOf" srcId="{0069AB72-39BA-44CC-80BA-B66AECAF4D14}" destId="{A60104B6-B6BF-4D41-B55B-5281837D2309}" srcOrd="1" destOrd="0" presId="urn:microsoft.com/office/officeart/2005/8/layout/pyramid1"/>
    <dgm:cxn modelId="{C456FD0A-EB0F-4627-B84F-05C214A92B91}" type="presParOf" srcId="{5C0CE76C-A149-4B32-942C-554717E90074}" destId="{B10AB4F1-E073-434A-AC98-28EDCA7287EA}" srcOrd="2" destOrd="0" presId="urn:microsoft.com/office/officeart/2005/8/layout/pyramid1"/>
    <dgm:cxn modelId="{F4A20331-5F5F-4980-819B-1472508567B1}" type="presParOf" srcId="{B10AB4F1-E073-434A-AC98-28EDCA7287EA}" destId="{D70E6A4F-CDCB-49ED-8163-B2670F344D67}" srcOrd="0" destOrd="0" presId="urn:microsoft.com/office/officeart/2005/8/layout/pyramid1"/>
    <dgm:cxn modelId="{B37FE0B7-4046-4459-9C5B-26793135079E}" type="presParOf" srcId="{B10AB4F1-E073-434A-AC98-28EDCA7287EA}" destId="{816205AB-0714-4A90-9B23-37C38411AF47}" srcOrd="1" destOrd="0" presId="urn:microsoft.com/office/officeart/2005/8/layout/pyramid1"/>
    <dgm:cxn modelId="{3069C922-633E-4990-85AB-D19995BDC628}" type="presParOf" srcId="{5C0CE76C-A149-4B32-942C-554717E90074}" destId="{4FC18E22-AF3A-4F5F-B978-1EB14CB81164}" srcOrd="3" destOrd="0" presId="urn:microsoft.com/office/officeart/2005/8/layout/pyramid1"/>
    <dgm:cxn modelId="{84DB24F0-D65A-4B78-8A68-3D0F3F8CF4D7}" type="presParOf" srcId="{4FC18E22-AF3A-4F5F-B978-1EB14CB81164}" destId="{622060F0-59B2-45EA-9EB7-17FC6A04115A}" srcOrd="0" destOrd="0" presId="urn:microsoft.com/office/officeart/2005/8/layout/pyramid1"/>
    <dgm:cxn modelId="{CA924E5A-619A-481D-B62B-D286C38960C1}" type="presParOf" srcId="{4FC18E22-AF3A-4F5F-B978-1EB14CB81164}" destId="{F644B4B0-96DA-474B-A565-B5742C7F4193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C169EE-2497-4119-A21F-C357D326028B}">
      <dsp:nvSpPr>
        <dsp:cNvPr id="0" name=""/>
        <dsp:cNvSpPr/>
      </dsp:nvSpPr>
      <dsp:spPr>
        <a:xfrm>
          <a:off x="2079428" y="0"/>
          <a:ext cx="1937142" cy="1535915"/>
        </a:xfrm>
        <a:prstGeom prst="trapezoid">
          <a:avLst>
            <a:gd name="adj" fmla="val 57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Convolution</a:t>
          </a:r>
          <a:endParaRPr lang="en-US" sz="2900" kern="1200" dirty="0"/>
        </a:p>
      </dsp:txBody>
      <dsp:txXfrm>
        <a:off x="2079428" y="0"/>
        <a:ext cx="1937142" cy="1535915"/>
      </dsp:txXfrm>
    </dsp:sp>
    <dsp:sp modelId="{7DC597DA-5221-4ED7-9E37-EDB534AA6924}">
      <dsp:nvSpPr>
        <dsp:cNvPr id="0" name=""/>
        <dsp:cNvSpPr/>
      </dsp:nvSpPr>
      <dsp:spPr>
        <a:xfrm>
          <a:off x="1441622" y="1535915"/>
          <a:ext cx="3212755" cy="1250165"/>
        </a:xfrm>
        <a:prstGeom prst="trapezoid">
          <a:avLst>
            <a:gd name="adj" fmla="val 57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Max pooling</a:t>
          </a:r>
          <a:endParaRPr lang="en-US" sz="2900" kern="1200" dirty="0"/>
        </a:p>
      </dsp:txBody>
      <dsp:txXfrm>
        <a:off x="2003854" y="1535915"/>
        <a:ext cx="2088291" cy="1250165"/>
      </dsp:txXfrm>
    </dsp:sp>
    <dsp:sp modelId="{D70E6A4F-CDCB-49ED-8163-B2670F344D67}">
      <dsp:nvSpPr>
        <dsp:cNvPr id="0" name=""/>
        <dsp:cNvSpPr/>
      </dsp:nvSpPr>
      <dsp:spPr>
        <a:xfrm>
          <a:off x="720811" y="2786081"/>
          <a:ext cx="4654377" cy="1250165"/>
        </a:xfrm>
        <a:prstGeom prst="trapezoid">
          <a:avLst>
            <a:gd name="adj" fmla="val 57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Flattening</a:t>
          </a:r>
          <a:endParaRPr lang="en-US" sz="2900" kern="1200" dirty="0"/>
        </a:p>
      </dsp:txBody>
      <dsp:txXfrm>
        <a:off x="1535327" y="2786081"/>
        <a:ext cx="3025345" cy="1250165"/>
      </dsp:txXfrm>
    </dsp:sp>
    <dsp:sp modelId="{622060F0-59B2-45EA-9EB7-17FC6A04115A}">
      <dsp:nvSpPr>
        <dsp:cNvPr id="0" name=""/>
        <dsp:cNvSpPr/>
      </dsp:nvSpPr>
      <dsp:spPr>
        <a:xfrm>
          <a:off x="0" y="4036246"/>
          <a:ext cx="6096000" cy="1250165"/>
        </a:xfrm>
        <a:prstGeom prst="trapezoid">
          <a:avLst>
            <a:gd name="adj" fmla="val 5765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Full connection</a:t>
          </a:r>
          <a:endParaRPr lang="en-US" sz="2900" kern="1200" dirty="0"/>
        </a:p>
      </dsp:txBody>
      <dsp:txXfrm>
        <a:off x="1066799" y="4036246"/>
        <a:ext cx="3962400" cy="1250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0C54A-455F-4082-AAFB-943A2111A3B7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D8B15-1BA9-4DED-996D-CBE544529AD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D8B15-1BA9-4DED-996D-CBE544529AD9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03E58-B6B9-4B49-95BD-8DB752EAD5C0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9F4BA-94F4-4203-A9C8-95BB1337D47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44" y="1"/>
            <a:ext cx="8786875" cy="2643182"/>
          </a:xfrm>
        </p:spPr>
        <p:txBody>
          <a:bodyPr/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NUTRITION  ANALYSIS  USING </a:t>
            </a:r>
            <a:br>
              <a:rPr lang="en-IN" b="1" dirty="0">
                <a:latin typeface="Times New Roman" pitchFamily="18" charset="0"/>
                <a:cs typeface="Times New Roman" pitchFamily="18" charset="0"/>
              </a:rPr>
            </a:br>
            <a:r>
              <a:rPr lang="en-IN" b="1" dirty="0">
                <a:latin typeface="Times New Roman" pitchFamily="18" charset="0"/>
                <a:cs typeface="Times New Roman" pitchFamily="18" charset="0"/>
              </a:rPr>
              <a:t>IMAGE  CLASSIFICATION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818" y="2786058"/>
            <a:ext cx="3786182" cy="4071942"/>
          </a:xfrm>
        </p:spPr>
        <p:txBody>
          <a:bodyPr>
            <a:normAutofit/>
          </a:bodyPr>
          <a:lstStyle/>
          <a:p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endParaRPr lang="en-IN" sz="2400" dirty="0">
              <a:solidFill>
                <a:schemeClr val="tx1"/>
              </a:solidFill>
            </a:endParaRPr>
          </a:p>
          <a:p>
            <a:r>
              <a:rPr lang="en-IN" sz="2400" dirty="0">
                <a:solidFill>
                  <a:schemeClr val="tx1"/>
                </a:solidFill>
              </a:rPr>
              <a:t>Team members:</a:t>
            </a:r>
          </a:p>
          <a:p>
            <a:r>
              <a:rPr lang="en-IN" sz="2400" dirty="0" err="1">
                <a:solidFill>
                  <a:schemeClr val="tx1"/>
                </a:solidFill>
              </a:rPr>
              <a:t>Saranya.E</a:t>
            </a:r>
            <a:endParaRPr lang="en-IN" sz="2400" dirty="0">
              <a:solidFill>
                <a:schemeClr val="tx1"/>
              </a:solidFill>
            </a:endParaRPr>
          </a:p>
          <a:p>
            <a:r>
              <a:rPr lang="en-IN" sz="2400" dirty="0" err="1">
                <a:solidFill>
                  <a:schemeClr val="tx1"/>
                </a:solidFill>
              </a:rPr>
              <a:t>Preethika.S</a:t>
            </a:r>
            <a:endParaRPr lang="en-IN" sz="2400" dirty="0">
              <a:solidFill>
                <a:schemeClr val="tx1"/>
              </a:solidFill>
            </a:endParaRPr>
          </a:p>
          <a:p>
            <a:r>
              <a:rPr lang="en-IN" sz="2400" dirty="0" err="1">
                <a:solidFill>
                  <a:schemeClr val="tx1"/>
                </a:solidFill>
              </a:rPr>
              <a:t>Santhini.B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" name="Picture 3" descr="25-healthy-fruits-image142480776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6059"/>
            <a:ext cx="5429256" cy="407194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Example</a:t>
            </a:r>
            <a:endParaRPr lang="en-US" dirty="0"/>
          </a:p>
        </p:txBody>
      </p:sp>
      <p:pic>
        <p:nvPicPr>
          <p:cNvPr id="8" name="Content Placeholder 7" descr="1_oB3S5yHHhvougJkPXuc8og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82" y="1142984"/>
            <a:ext cx="8643998" cy="5715016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/>
        </p:nvGraphicFramePr>
        <p:xfrm>
          <a:off x="1571604" y="1285860"/>
          <a:ext cx="6096000" cy="5286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274638"/>
            <a:ext cx="2971792" cy="114300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Steps in CNN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0" y="214291"/>
            <a:ext cx="8715404" cy="857255"/>
          </a:xfrm>
        </p:spPr>
        <p:txBody>
          <a:bodyPr>
            <a:normAutofit fontScale="90000"/>
          </a:bodyPr>
          <a:lstStyle/>
          <a:p>
            <a:pPr algn="l"/>
            <a:r>
              <a:rPr lang="en-IN" u="sng" dirty="0">
                <a:solidFill>
                  <a:schemeClr val="accent5">
                    <a:lumMod val="75000"/>
                  </a:schemeClr>
                </a:solidFill>
              </a:rPr>
              <a:t>CNN’s are feed  forward neural  networks</a:t>
            </a:r>
            <a:endParaRPr lang="en-US" u="sng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0" y="1928802"/>
            <a:ext cx="8929718" cy="4714908"/>
          </a:xfrm>
        </p:spPr>
        <p:txBody>
          <a:bodyPr/>
          <a:lstStyle/>
          <a:p>
            <a:pPr algn="l">
              <a:buFont typeface="Wingdings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input layer is fed with input features(in case of images ,they are the pixels)and there are no loops in the network.</a:t>
            </a:r>
          </a:p>
          <a:p>
            <a:pPr algn="l"/>
            <a:endParaRPr lang="en-IN" dirty="0"/>
          </a:p>
          <a:p>
            <a:pPr algn="l">
              <a:buFont typeface="Wingdings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output layer applies activation functions and classifies object into the respective class.</a:t>
            </a:r>
          </a:p>
          <a:p>
            <a:pPr algn="l"/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357166"/>
            <a:ext cx="3428992" cy="571503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Continuation</a:t>
            </a:r>
            <a:r>
              <a:rPr lang="en-IN" dirty="0"/>
              <a:t>-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0" y="1214422"/>
            <a:ext cx="9144000" cy="5643578"/>
          </a:xfrm>
        </p:spPr>
        <p:txBody>
          <a:bodyPr>
            <a:normAutofit/>
          </a:bodyPr>
          <a:lstStyle/>
          <a:p>
            <a:pPr algn="l">
              <a:buFont typeface="Wingdings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moving  ahead of features as weighted sum from input layer to hidden layer to output layer is called </a:t>
            </a:r>
            <a:r>
              <a:rPr lang="en-IN" b="1" dirty="0">
                <a:solidFill>
                  <a:schemeClr val="tx1"/>
                </a:solidFill>
              </a:rPr>
              <a:t>Feed forwarding.</a:t>
            </a:r>
          </a:p>
          <a:p>
            <a:pPr algn="l">
              <a:buFont typeface="Wingdings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process of moving back the layers to adjust/correct the error and learning the object is called </a:t>
            </a:r>
            <a:r>
              <a:rPr lang="en-IN" b="1" dirty="0">
                <a:solidFill>
                  <a:schemeClr val="tx1"/>
                </a:solidFill>
              </a:rPr>
              <a:t>backward propagation</a:t>
            </a:r>
            <a:r>
              <a:rPr lang="en-IN" dirty="0">
                <a:solidFill>
                  <a:schemeClr val="tx1"/>
                </a:solidFill>
              </a:rPr>
              <a:t>.</a:t>
            </a:r>
          </a:p>
          <a:p>
            <a:pPr algn="l">
              <a:buFont typeface="Wingdings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One whole transition of these two is called </a:t>
            </a:r>
            <a:r>
              <a:rPr lang="en-IN" b="1" dirty="0">
                <a:solidFill>
                  <a:schemeClr val="tx1"/>
                </a:solidFill>
              </a:rPr>
              <a:t>epoch.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357167"/>
            <a:ext cx="7772400" cy="857256"/>
          </a:xfrm>
        </p:spPr>
        <p:txBody>
          <a:bodyPr/>
          <a:lstStyle/>
          <a:p>
            <a:r>
              <a:rPr lang="en-IN" dirty="0"/>
              <a:t>Datasets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1772816"/>
            <a:ext cx="6400800" cy="439248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dataset-600 images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dataset-200 images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Banana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Straw berry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kiwi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A0787-03FC-4C3F-8907-9FF92B709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06AFF7-A4DE-4C91-BED7-8E5AB8801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024" y="1600200"/>
            <a:ext cx="3613951" cy="4525963"/>
          </a:xfrm>
        </p:spPr>
      </p:pic>
    </p:spTree>
    <p:extLst>
      <p:ext uri="{BB962C8B-B14F-4D97-AF65-F5344CB8AC3E}">
        <p14:creationId xmlns:p14="http://schemas.microsoft.com/office/powerpoint/2010/main" val="436682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500043"/>
            <a:ext cx="2600316" cy="85725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Conclusion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71472" y="1928802"/>
            <a:ext cx="7858180" cy="4500594"/>
          </a:xfrm>
        </p:spPr>
        <p:txBody>
          <a:bodyPr/>
          <a:lstStyle/>
          <a:p>
            <a:pPr algn="l"/>
            <a:r>
              <a:rPr lang="en-IN" dirty="0">
                <a:solidFill>
                  <a:schemeClr val="tx1"/>
                </a:solidFill>
              </a:rPr>
              <a:t>Thus   I conclude by saying that </a:t>
            </a:r>
            <a:r>
              <a:rPr lang="en-IN" dirty="0" err="1">
                <a:solidFill>
                  <a:schemeClr val="tx1"/>
                </a:solidFill>
              </a:rPr>
              <a:t>convolutional</a:t>
            </a:r>
            <a:r>
              <a:rPr lang="en-IN" dirty="0">
                <a:solidFill>
                  <a:schemeClr val="tx1"/>
                </a:solidFill>
              </a:rPr>
              <a:t> neural network(CNN) would be a best technique for image </a:t>
            </a:r>
            <a:r>
              <a:rPr lang="en-IN" dirty="0" err="1">
                <a:solidFill>
                  <a:schemeClr val="tx1"/>
                </a:solidFill>
              </a:rPr>
              <a:t>classifiction</a:t>
            </a:r>
            <a:r>
              <a:rPr lang="en-IN" dirty="0">
                <a:solidFill>
                  <a:schemeClr val="tx1"/>
                </a:solidFill>
              </a:rPr>
              <a:t> which can be extended to several stated applications.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43116"/>
            <a:ext cx="4929190" cy="35719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Artificial intelligence (AI) emphasizes the creation of intelligent machines that work and react like humans</a:t>
            </a:r>
            <a:r>
              <a:rPr lang="en-US" sz="3600" dirty="0"/>
              <a:t>. </a:t>
            </a:r>
            <a:endParaRPr lang="en-US" sz="3600" dirty="0">
              <a:latin typeface="+mn-lt"/>
            </a:endParaRPr>
          </a:p>
        </p:txBody>
      </p:sp>
      <p:pic>
        <p:nvPicPr>
          <p:cNvPr id="5" name="Content Placeholder 4" descr="Artificial-Intelligenc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0628" y="2293144"/>
            <a:ext cx="4143371" cy="3493310"/>
          </a:xfrm>
        </p:spPr>
      </p:pic>
      <p:sp>
        <p:nvSpPr>
          <p:cNvPr id="4" name="Rectangle 3"/>
          <p:cNvSpPr/>
          <p:nvPr/>
        </p:nvSpPr>
        <p:spPr>
          <a:xfrm>
            <a:off x="0" y="285728"/>
            <a:ext cx="9144000" cy="8309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4800" b="1" cap="none" spc="0" dirty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/>
              </a:rPr>
              <a:t>What is Artificial Intelligence(AI)?</a:t>
            </a:r>
            <a:endParaRPr lang="en-US" sz="48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6437"/>
            <a:ext cx="8229600" cy="1350928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Programming  languages used in AI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 descr="Some-Programming-Languages-of-Artificial-Intelligenc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596" y="2786058"/>
            <a:ext cx="8572560" cy="3252786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68412"/>
          </a:xfrm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accent6">
                    <a:lumMod val="75000"/>
                  </a:schemeClr>
                </a:solidFill>
              </a:rPr>
              <a:t>What is Machine Learning</a:t>
            </a:r>
            <a:r>
              <a:rPr lang="en-IN" sz="5400" dirty="0">
                <a:solidFill>
                  <a:schemeClr val="accent5">
                    <a:lumMod val="75000"/>
                  </a:schemeClr>
                </a:solidFill>
              </a:rPr>
              <a:t>?</a:t>
            </a:r>
            <a:endParaRPr lang="en-US" sz="5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28596" y="2500306"/>
            <a:ext cx="8429684" cy="4125923"/>
          </a:xfrm>
        </p:spPr>
        <p:txBody>
          <a:bodyPr/>
          <a:lstStyle/>
          <a:p>
            <a:r>
              <a:rPr lang="en-IN" dirty="0"/>
              <a:t>  Machine Learning is a subset of AI </a:t>
            </a:r>
          </a:p>
          <a:p>
            <a:r>
              <a:rPr lang="en-IN" dirty="0"/>
              <a:t>  It provides machines the ability to learn automatically and improve from experience without being explicitly  programmed.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20" y="285729"/>
            <a:ext cx="5000660" cy="1143007"/>
          </a:xfr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Limitations  of ML: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28662" y="1928802"/>
            <a:ext cx="7500990" cy="4929198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/>
          <a:lstStyle/>
          <a:p>
            <a:pPr marL="514350" indent="-514350" algn="l">
              <a:buClr>
                <a:schemeClr val="tx1"/>
              </a:buClr>
              <a:buAutoNum type="arabicPeriod"/>
            </a:pPr>
            <a:r>
              <a:rPr lang="en-IN" dirty="0">
                <a:solidFill>
                  <a:schemeClr val="tx1"/>
                </a:solidFill>
              </a:rPr>
              <a:t>One of the big challenges in ML models is process called feature extraction.</a:t>
            </a:r>
          </a:p>
          <a:p>
            <a:pPr marL="514350" indent="-514350">
              <a:buClr>
                <a:schemeClr val="tx1"/>
              </a:buClr>
              <a:buAutoNum type="arabicPeriod"/>
            </a:pPr>
            <a:endParaRPr lang="en-IN" dirty="0">
              <a:solidFill>
                <a:schemeClr val="tx1"/>
              </a:solidFill>
            </a:endParaRPr>
          </a:p>
          <a:p>
            <a:pPr marL="514350" indent="-514350" algn="l">
              <a:buClr>
                <a:schemeClr val="tx1"/>
              </a:buClr>
            </a:pPr>
            <a:r>
              <a:rPr lang="en-IN" dirty="0">
                <a:solidFill>
                  <a:schemeClr val="tx1"/>
                </a:solidFill>
              </a:rPr>
              <a:t>2.For problems such as object recognition or handwriting recognition is difficult.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What is deep learning?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7200" y="2357430"/>
            <a:ext cx="8229600" cy="3768734"/>
          </a:xfrm>
        </p:spPr>
        <p:txBody>
          <a:bodyPr/>
          <a:lstStyle/>
          <a:p>
            <a:pPr>
              <a:buClr>
                <a:schemeClr val="tx1"/>
              </a:buClr>
              <a:buSzPct val="101000"/>
              <a:buFont typeface="Calibri" pitchFamily="34" charset="0"/>
              <a:buChar char="•"/>
            </a:pPr>
            <a:r>
              <a:rPr lang="en-IN" dirty="0"/>
              <a:t>Deep learning is implemented through  neural networks.</a:t>
            </a:r>
          </a:p>
          <a:p>
            <a:pPr>
              <a:buClr>
                <a:schemeClr val="tx1"/>
              </a:buClr>
              <a:buSzPct val="101000"/>
              <a:buFont typeface="Calibri" pitchFamily="34" charset="0"/>
              <a:buChar char="•"/>
            </a:pPr>
            <a:r>
              <a:rPr lang="en-IN" dirty="0"/>
              <a:t>It is subset of ML</a:t>
            </a:r>
          </a:p>
          <a:p>
            <a:pPr>
              <a:buClr>
                <a:schemeClr val="tx1"/>
              </a:buClr>
              <a:buSzPct val="101000"/>
              <a:buFont typeface="Calibri" pitchFamily="34" charset="0"/>
              <a:buChar char="•"/>
            </a:pPr>
            <a:r>
              <a:rPr lang="en-IN" dirty="0"/>
              <a:t>To handle huge amount of data</a:t>
            </a:r>
            <a:endParaRPr lang="en-US" dirty="0"/>
          </a:p>
        </p:txBody>
      </p:sp>
      <p:pic>
        <p:nvPicPr>
          <p:cNvPr id="1026" name="Picture 2" descr="Image result for deep learning pp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4929198"/>
            <a:ext cx="8143932" cy="192880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4757742" cy="114300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Applications  of  DL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/>
              <a:t> Self driving cars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1" y="2786058"/>
            <a:ext cx="4040188" cy="3429024"/>
          </a:xfrm>
        </p:spPr>
        <p:txBody>
          <a:bodyPr/>
          <a:lstStyle/>
          <a:p>
            <a:r>
              <a:rPr lang="en-IN" dirty="0"/>
              <a:t> Self driving cars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pPr>
              <a:buFont typeface="Arial" pitchFamily="34" charset="0"/>
              <a:buChar char="•"/>
            </a:pPr>
            <a:r>
              <a:rPr lang="en-IN" dirty="0"/>
              <a:t>Automatic  machine translation</a:t>
            </a:r>
            <a:endParaRPr lang="en-US" dirty="0"/>
          </a:p>
        </p:txBody>
      </p:sp>
      <p:pic>
        <p:nvPicPr>
          <p:cNvPr id="10" name="Content Placeholder 9" descr="1_P7K66VvjcHJsr8CNR147Ow.png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857752" y="2857496"/>
            <a:ext cx="4041775" cy="3245645"/>
          </a:xfrm>
        </p:spPr>
      </p:pic>
      <p:pic>
        <p:nvPicPr>
          <p:cNvPr id="19458" name="Picture 2" descr="Image result for self driving ca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2857496"/>
            <a:ext cx="4143372" cy="32861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5357850" cy="1143007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Aim of the project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571472" y="2143116"/>
            <a:ext cx="8143932" cy="392909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The  objective of this research project is to find </a:t>
            </a:r>
            <a:r>
              <a:rPr lang="en-US" dirty="0" err="1">
                <a:solidFill>
                  <a:schemeClr val="tx1"/>
                </a:solidFill>
              </a:rPr>
              <a:t>nutritions</a:t>
            </a:r>
            <a:r>
              <a:rPr lang="en-US" dirty="0">
                <a:solidFill>
                  <a:schemeClr val="tx1"/>
                </a:solidFill>
              </a:rPr>
              <a:t> of the detected fruit and the name of the fruit using image classification.</a:t>
            </a:r>
          </a:p>
          <a:p>
            <a:pPr algn="l"/>
            <a:r>
              <a:rPr lang="en-IN" dirty="0">
                <a:solidFill>
                  <a:schemeClr val="tx1"/>
                </a:solidFill>
              </a:rPr>
              <a:t>So that the people could maintain a healthy life.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482" name="Picture 2" descr="Image result for predict the nutrients of the frui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5984" y="4214818"/>
            <a:ext cx="3714776" cy="24288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1143000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Methodology</a:t>
            </a:r>
            <a:br>
              <a:rPr lang="en-IN" dirty="0">
                <a:solidFill>
                  <a:schemeClr val="accent3">
                    <a:lumMod val="75000"/>
                  </a:schemeClr>
                </a:solidFill>
              </a:rPr>
            </a:b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Convolution Neural Network algorithm(CNN) is used.</a:t>
            </a:r>
          </a:p>
          <a:p>
            <a:r>
              <a:rPr lang="en-IN" dirty="0"/>
              <a:t>It helps to extract the important features from the images and train them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366</Words>
  <Application>Microsoft Office PowerPoint</Application>
  <PresentationFormat>On-screen Show (4:3)</PresentationFormat>
  <Paragraphs>59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Times New Roman</vt:lpstr>
      <vt:lpstr>Wingdings</vt:lpstr>
      <vt:lpstr>Office Theme</vt:lpstr>
      <vt:lpstr>NUTRITION  ANALYSIS  USING  IMAGE  CLASSIFICATION</vt:lpstr>
      <vt:lpstr>Artificial intelligence (AI) emphasizes the creation of intelligent machines that work and react like humans. </vt:lpstr>
      <vt:lpstr>Programming  languages used in AI</vt:lpstr>
      <vt:lpstr>What is Machine Learning?</vt:lpstr>
      <vt:lpstr>Limitations  of ML:</vt:lpstr>
      <vt:lpstr>What is deep learning?</vt:lpstr>
      <vt:lpstr>Applications  of  DL</vt:lpstr>
      <vt:lpstr>Aim of the project</vt:lpstr>
      <vt:lpstr> Methodology </vt:lpstr>
      <vt:lpstr>Example</vt:lpstr>
      <vt:lpstr>Steps in CNN</vt:lpstr>
      <vt:lpstr>CNN’s are feed  forward neural  networks</vt:lpstr>
      <vt:lpstr>Continuation-</vt:lpstr>
      <vt:lpstr>Datasets</vt:lpstr>
      <vt:lpstr>Predictions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  ANALYSIS  USING  IMAGE  CLASSIFICATION</dc:title>
  <dc:creator>Windows User</dc:creator>
  <cp:lastModifiedBy>test01@cse.dc</cp:lastModifiedBy>
  <cp:revision>27</cp:revision>
  <dcterms:created xsi:type="dcterms:W3CDTF">2019-06-30T14:57:16Z</dcterms:created>
  <dcterms:modified xsi:type="dcterms:W3CDTF">2019-07-01T05:40:37Z</dcterms:modified>
</cp:coreProperties>
</file>

<file path=docProps/thumbnail.jpeg>
</file>